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312" r:id="rId3"/>
    <p:sldId id="313" r:id="rId4"/>
    <p:sldId id="325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257" r:id="rId17"/>
    <p:sldId id="301" r:id="rId18"/>
  </p:sldIdLst>
  <p:sldSz cx="12192000" cy="6858000"/>
  <p:notesSz cx="6858000" cy="9144000"/>
  <p:embeddedFontLst>
    <p:embeddedFont>
      <p:font typeface="Pretendard ExtraBold" panose="02000903000000020004" pitchFamily="50" charset="-127"/>
      <p:bold r:id="rId20"/>
    </p:embeddedFont>
    <p:embeddedFont>
      <p:font typeface="Pretendard Light" panose="02000403000000020004" pitchFamily="50" charset="-127"/>
      <p:regular r:id="rId21"/>
    </p:embeddedFont>
    <p:embeddedFont>
      <p:font typeface="Pretendard Medium" panose="02000603000000020004" pitchFamily="50" charset="-127"/>
      <p:regular r:id="rId22"/>
    </p:embeddedFont>
    <p:embeddedFont>
      <p:font typeface="Pretendard SemiBold" panose="02000703000000020004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B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94061" autoAdjust="0"/>
  </p:normalViewPr>
  <p:slideViewPr>
    <p:cSldViewPr snapToGrid="0">
      <p:cViewPr>
        <p:scale>
          <a:sx n="100" d="100"/>
          <a:sy n="100" d="100"/>
        </p:scale>
        <p:origin x="9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68AF7-75B2-4C9D-90DF-9AE56C12E9AF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757A0-C0B8-457C-90CB-330B8FD885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6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757A0-C0B8-457C-90CB-330B8FD885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213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원래는 </a:t>
            </a:r>
            <a:endParaRPr lang="en-US" altLang="ko-KR" dirty="0"/>
          </a:p>
          <a:p>
            <a:r>
              <a:rPr lang="ko-KR" altLang="en-US" dirty="0"/>
              <a:t>제스처를 손바닥</a:t>
            </a:r>
            <a:r>
              <a:rPr lang="en-US" altLang="ko-KR" dirty="0"/>
              <a:t>, </a:t>
            </a:r>
            <a:r>
              <a:rPr lang="ko-KR" altLang="en-US" dirty="0"/>
              <a:t>주먹으로 나눠서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757A0-C0B8-457C-90CB-330B8FD885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109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원래는 </a:t>
            </a:r>
            <a:endParaRPr lang="en-US" altLang="ko-KR" dirty="0"/>
          </a:p>
          <a:p>
            <a:r>
              <a:rPr lang="ko-KR" altLang="en-US" dirty="0"/>
              <a:t>제스처를 손바닥</a:t>
            </a:r>
            <a:r>
              <a:rPr lang="en-US" altLang="ko-KR" dirty="0"/>
              <a:t>, </a:t>
            </a:r>
            <a:r>
              <a:rPr lang="ko-KR" altLang="en-US" dirty="0"/>
              <a:t>주먹으로 나눠서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757A0-C0B8-457C-90CB-330B8FD885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889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원래는 </a:t>
            </a:r>
            <a:endParaRPr lang="en-US" altLang="ko-KR" dirty="0"/>
          </a:p>
          <a:p>
            <a:r>
              <a:rPr lang="ko-KR" altLang="en-US" dirty="0"/>
              <a:t>제스처를 손바닥</a:t>
            </a:r>
            <a:r>
              <a:rPr lang="en-US" altLang="ko-KR" dirty="0"/>
              <a:t>, </a:t>
            </a:r>
            <a:r>
              <a:rPr lang="ko-KR" altLang="en-US" dirty="0"/>
              <a:t>주먹으로 나눠서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757A0-C0B8-457C-90CB-330B8FD885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09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원래는 </a:t>
            </a:r>
            <a:endParaRPr lang="en-US" altLang="ko-KR" dirty="0"/>
          </a:p>
          <a:p>
            <a:r>
              <a:rPr lang="ko-KR" altLang="en-US" dirty="0"/>
              <a:t>제스처를 손바닥</a:t>
            </a:r>
            <a:r>
              <a:rPr lang="en-US" altLang="ko-KR" dirty="0"/>
              <a:t>, </a:t>
            </a:r>
            <a:r>
              <a:rPr lang="ko-KR" altLang="en-US" dirty="0"/>
              <a:t>주먹으로 나눠서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757A0-C0B8-457C-90CB-330B8FD885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778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757A0-C0B8-457C-90CB-330B8FD885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688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757A0-C0B8-457C-90CB-330B8FD885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17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리젝</a:t>
            </a:r>
            <a:r>
              <a:rPr lang="ko-KR" altLang="en-US" dirty="0"/>
              <a:t> 이슈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757A0-C0B8-457C-90CB-330B8FD885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14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리젝</a:t>
            </a:r>
            <a:r>
              <a:rPr lang="ko-KR" altLang="en-US" dirty="0"/>
              <a:t> 이슈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757A0-C0B8-457C-90CB-330B8FD885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928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757A0-C0B8-457C-90CB-330B8FD885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286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757A0-C0B8-457C-90CB-330B8FD885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06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757A0-C0B8-457C-90CB-330B8FD885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91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757A0-C0B8-457C-90CB-330B8FD885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82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757A0-C0B8-457C-90CB-330B8FD885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349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757A0-C0B8-457C-90CB-330B8FD885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700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24396-E4CA-2778-FB42-3990EDFCE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F66856-1A73-3738-038C-1EFA3C294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A47C87-349D-40EF-DFE2-C381C206B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B5F9-E7AE-4F8A-9496-87C80C3F1C5D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9A068A-764B-C243-F38C-CE4D7C1B7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7AE1E3-AC68-B3E3-FD3B-CB2BA90A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26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73C06-C5C6-DACA-5646-1F654B304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215A13-5FC2-BD4A-EF6E-BCF1E2134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D355D-EE8A-EF2E-4820-229364C5A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B5F9-E7AE-4F8A-9496-87C80C3F1C5D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3864ED-6FCA-384E-06C6-752E9B53B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DF2B47-E0F2-A3A6-AA5F-CBB86764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47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6F2C9B7-9EF4-2C9D-306E-92AC8A5FB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8325B4-55AC-2ECC-3DDE-9991021DC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59584-A167-E6EF-80CB-78EF31054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B5F9-E7AE-4F8A-9496-87C80C3F1C5D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5E4D6C-C050-CD98-E2B1-1D408DC42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49EB7-8D85-9D07-4EF5-97153BC6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469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A9FCE-06EE-5D02-E30B-968BFFCD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22D11-B67B-FA2B-56BC-B5EF95B0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3B93CB-B418-5454-ECBD-935401B15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B5F9-E7AE-4F8A-9496-87C80C3F1C5D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0CBFB-9212-262F-0608-E48CF57C2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8665C3-BFF6-B4DD-140E-4D9CD3BC7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14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3D9CA-4A53-88B7-DC78-852E4339D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CFDB76-D278-F798-A87A-F6CC61088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5B62DE-84C3-F8AA-FC73-99A5E9B25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B5F9-E7AE-4F8A-9496-87C80C3F1C5D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83A834-9641-5178-532D-9AEB50071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A61AF-95B3-5963-8B0E-131CB932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85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DCEAA-2A40-F019-4BFF-469C22C01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45CDC-242B-452A-54DE-0FC0679A62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16934F-4DA2-CCD7-F06F-A5997B5B5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68485-AD58-DB2D-AAF3-37744D4E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B5F9-E7AE-4F8A-9496-87C80C3F1C5D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DAD63C-9692-2476-110D-75AB18B7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674F2F-0ABC-B8FB-4912-6EE08FBC1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0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72F78-E21C-BDC8-E65A-74F89B8FA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166EF1-6FEB-E88A-550D-7178B6B4F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A4FCC4-E223-269D-A4FC-A399BF0C9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53B43C-F8AD-3B80-9622-B0965519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A5F368-4EE6-E179-01D3-20748BA6C9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F5777A-166B-334D-230F-2AD8F4676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B5F9-E7AE-4F8A-9496-87C80C3F1C5D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DA7870-943A-5EEE-9257-8E8C9239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AE4351-DAFA-360B-BA36-8F1260B2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09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A0459-2057-4FFC-BBF5-55E9B1F8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CD2099-BB9F-92DC-5F65-733BA427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B5F9-E7AE-4F8A-9496-87C80C3F1C5D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5B1DF2-EDAA-DEEB-6BA2-D16F791CB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EFC4D6-2E97-2787-18B2-4FE21009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682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A2D310-77FE-D7CA-FF59-0564EB318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B5F9-E7AE-4F8A-9496-87C80C3F1C5D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B249F8-3E3B-DF8B-0D9E-16E5E073A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1A356D-1187-F859-CF58-51A6078A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40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15FE4-233E-3007-E5B8-72BF4C346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5D45CA-D239-BC02-2F74-A6460A3D1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A967D8-675B-4530-D9B2-C07A3B1B2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5F0F59-F20E-74A9-ADD0-CDBF61F5D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B5F9-E7AE-4F8A-9496-87C80C3F1C5D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BB73DC-7DF7-1145-E48A-3BCBA43E8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D751E7-232E-0873-790F-27CDE2E2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6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43681-304C-A828-BB8B-4DD4798E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420E1B-EDC4-8D60-8B4F-2A0A32002D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1E3E3-03B7-BBF1-87D2-1B189C649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4B194-673F-E116-772E-AC41CD00F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B5F9-E7AE-4F8A-9496-87C80C3F1C5D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CEF425-C8CE-1F84-9FBC-84B94CA7F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4BBF7-C071-0C98-C21B-E7EA320FF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9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262D87-423A-9CB0-0783-53C233302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5D03A-42A9-3E8E-138F-CB63108D8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5C50CF-1C70-AC33-599F-E08B0E06D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DB5F9-E7AE-4F8A-9496-87C80C3F1C5D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B5162-97C0-C530-CAD3-7433DEF62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AC564E-BABF-8997-4A62-6F32111B8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93F81-18C1-46E8-A322-B2CD607F0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5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みかん・オレンジ 丸ごと＆カットのイラスト（フルーツ） | かわいい ...">
            <a:extLst>
              <a:ext uri="{FF2B5EF4-FFF2-40B4-BE49-F238E27FC236}">
                <a16:creationId xmlns:a16="http://schemas.microsoft.com/office/drawing/2014/main" id="{0E51A812-CFE1-8282-D232-4182D876D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255" y="1998171"/>
            <a:ext cx="1599395" cy="174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46D7A8-B062-E6DB-FDD9-DBC50213A755}"/>
              </a:ext>
            </a:extLst>
          </p:cNvPr>
          <p:cNvSpPr txBox="1"/>
          <p:nvPr/>
        </p:nvSpPr>
        <p:spPr>
          <a:xfrm>
            <a:off x="4721265" y="2817632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Times New Roman" panose="02020603050405020304" pitchFamily="18" charset="0"/>
                <a:ea typeface="Pretendard Black" panose="02000A03000000020004" pitchFamily="50" charset="-127"/>
                <a:cs typeface="Times New Roman" panose="02020603050405020304" pitchFamily="18" charset="0"/>
              </a:rPr>
              <a:t>제주 학회</a:t>
            </a:r>
          </a:p>
        </p:txBody>
      </p:sp>
    </p:spTree>
    <p:extLst>
      <p:ext uri="{BB962C8B-B14F-4D97-AF65-F5344CB8AC3E}">
        <p14:creationId xmlns:p14="http://schemas.microsoft.com/office/powerpoint/2010/main" val="1324944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4120283-D782-2B78-EDCF-0E00F8D6A74D}"/>
              </a:ext>
            </a:extLst>
          </p:cNvPr>
          <p:cNvSpPr txBox="1"/>
          <p:nvPr/>
        </p:nvSpPr>
        <p:spPr>
          <a:xfrm>
            <a:off x="245625" y="207757"/>
            <a:ext cx="984565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설명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8D4DE48-A79C-D401-E83B-1F05099BA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67" y="1880890"/>
            <a:ext cx="6545435" cy="384175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92A85EBD-ADA0-B2DE-C950-9B7C32FE11DF}"/>
              </a:ext>
            </a:extLst>
          </p:cNvPr>
          <p:cNvSpPr/>
          <p:nvPr/>
        </p:nvSpPr>
        <p:spPr>
          <a:xfrm rot="20863506">
            <a:off x="4733174" y="1144773"/>
            <a:ext cx="3441700" cy="3390900"/>
          </a:xfrm>
          <a:prstGeom prst="triangle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98" name="Picture 2" descr="Microsoft 애저 키넥트 센서 (해외구매) : 다나와 가격비교">
            <a:extLst>
              <a:ext uri="{FF2B5EF4-FFF2-40B4-BE49-F238E27FC236}">
                <a16:creationId xmlns:a16="http://schemas.microsoft.com/office/drawing/2014/main" id="{3F876323-AB47-0DCD-7B9E-C3BA6FA61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600" r="95800">
                        <a14:foregroundMark x1="10600" y1="45600" x2="6000" y2="59200"/>
                        <a14:foregroundMark x1="6000" y1="59200" x2="6200" y2="61600"/>
                        <a14:foregroundMark x1="2800" y1="51800" x2="3800" y2="54800"/>
                        <a14:foregroundMark x1="91800" y1="43600" x2="92200" y2="47800"/>
                        <a14:foregroundMark x1="90200" y1="36000" x2="90200" y2="36000"/>
                        <a14:foregroundMark x1="90800" y1="39200" x2="95800" y2="47800"/>
                        <a14:foregroundMark x1="95000" y1="47000" x2="77600" y2="30400"/>
                        <a14:foregroundMark x1="77600" y1="30400" x2="54800" y2="24800"/>
                        <a14:foregroundMark x1="58600" y1="25400" x2="13000" y2="42200"/>
                        <a14:foregroundMark x1="56400" y1="25600" x2="90200" y2="37200"/>
                        <a14:foregroundMark x1="93200" y1="39000" x2="60600" y2="24200"/>
                        <a14:foregroundMark x1="60600" y1="24200" x2="59400" y2="24600"/>
                        <a14:foregroundMark x1="60600" y1="24600" x2="93200" y2="39000"/>
                        <a14:foregroundMark x1="81000" y1="32800" x2="91600" y2="37800"/>
                        <a14:foregroundMark x1="91600" y1="37800" x2="92400" y2="38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9818" flipH="1">
            <a:off x="4645939" y="-93828"/>
            <a:ext cx="2114636" cy="211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포인트 클라우드(Point Cloud)란?">
            <a:extLst>
              <a:ext uri="{FF2B5EF4-FFF2-40B4-BE49-F238E27FC236}">
                <a16:creationId xmlns:a16="http://schemas.microsoft.com/office/drawing/2014/main" id="{8F1F7E14-5B68-3886-EE36-6AD4856AA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67" b="89850" l="8824" r="91176">
                        <a14:foregroundMark x1="20129" y1="14028" x2="15520" y2="16228"/>
                        <a14:foregroundMark x1="29044" y1="9774" x2="20500" y2="13851"/>
                        <a14:foregroundMark x1="12105" y1="21629" x2="10662" y2="36090"/>
                        <a14:foregroundMark x1="23183" y1="46132" x2="29412" y2="51128"/>
                        <a14:foregroundMark x1="10662" y1="36090" x2="15062" y2="39619"/>
                        <a14:foregroundMark x1="29412" y1="51128" x2="33824" y2="52256"/>
                        <a14:foregroundMark x1="36397" y1="17669" x2="61029" y2="12030"/>
                        <a14:foregroundMark x1="61029" y1="12030" x2="81250" y2="25188"/>
                        <a14:foregroundMark x1="81250" y1="25188" x2="82721" y2="28571"/>
                        <a14:foregroundMark x1="85662" y1="26692" x2="60294" y2="5639"/>
                        <a14:foregroundMark x1="60294" y1="5639" x2="41912" y2="6767"/>
                        <a14:foregroundMark x1="41912" y1="6767" x2="31250" y2="10902"/>
                        <a14:foregroundMark x1="21024" y1="12483" x2="31618" y2="9774"/>
                        <a14:foregroundMark x1="12500" y1="14662" x2="21019" y2="12484"/>
                        <a14:foregroundMark x1="31618" y1="9774" x2="31985" y2="10150"/>
                        <a14:foregroundMark x1="11130" y1="16210" x2="8824" y2="16917"/>
                        <a14:foregroundMark x1="20455" y1="13349" x2="13831" y2="15381"/>
                        <a14:foregroundMark x1="27206" y1="11278" x2="20724" y2="13267"/>
                        <a14:foregroundMark x1="12155" y1="14542" x2="31250" y2="8647"/>
                        <a14:foregroundMark x1="31250" y1="8647" x2="31618" y2="9774"/>
                        <a14:foregroundMark x1="68382" y1="7519" x2="90074" y2="21805"/>
                        <a14:foregroundMark x1="90074" y1="21805" x2="91176" y2="23684"/>
                        <a14:foregroundMark x1="90074" y1="20677" x2="75735" y2="13158"/>
                        <a14:foregroundMark x1="73162" y1="10150" x2="90074" y2="21053"/>
                        <a14:foregroundMark x1="90074" y1="21053" x2="90074" y2="22932"/>
                        <a14:foregroundMark x1="89706" y1="21805" x2="73897" y2="10150"/>
                        <a14:foregroundMark x1="73897" y1="10150" x2="69853" y2="10150"/>
                        <a14:backgroundMark x1="24265" y1="26316" x2="20221" y2="45489"/>
                        <a14:backgroundMark x1="24265" y1="20301" x2="18750" y2="27444"/>
                        <a14:backgroundMark x1="17647" y1="17293" x2="14706" y2="22932"/>
                        <a14:backgroundMark x1="18015" y1="19549" x2="18750" y2="184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284" y="2608389"/>
            <a:ext cx="1502394" cy="146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9776AC-1F41-29BC-9FB6-6F8CE7EAF17A}"/>
              </a:ext>
            </a:extLst>
          </p:cNvPr>
          <p:cNvSpPr txBox="1"/>
          <p:nvPr/>
        </p:nvSpPr>
        <p:spPr>
          <a:xfrm>
            <a:off x="7327981" y="3112182"/>
            <a:ext cx="237917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3D Point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Cloud</a:t>
            </a:r>
            <a:endParaRPr lang="ko-KR" altLang="en-US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6DA22C-B18E-7144-9415-B926A03733C7}"/>
              </a:ext>
            </a:extLst>
          </p:cNvPr>
          <p:cNvSpPr txBox="1"/>
          <p:nvPr/>
        </p:nvSpPr>
        <p:spPr>
          <a:xfrm>
            <a:off x="5876143" y="434983"/>
            <a:ext cx="2137124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Azure </a:t>
            </a:r>
            <a:r>
              <a:rPr lang="en-US" altLang="ko-KR" sz="24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kinect</a:t>
            </a:r>
            <a:endParaRPr lang="ko-KR" altLang="en-US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70D47-4F5E-9226-9074-7723C1AC84EE}"/>
              </a:ext>
            </a:extLst>
          </p:cNvPr>
          <p:cNvSpPr txBox="1"/>
          <p:nvPr/>
        </p:nvSpPr>
        <p:spPr>
          <a:xfrm>
            <a:off x="2392903" y="6168673"/>
            <a:ext cx="740619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1pPr>
          </a:lstStyle>
          <a:p>
            <a:r>
              <a:rPr lang="ko-KR" altLang="en-US" dirty="0"/>
              <a:t>가상의 </a:t>
            </a:r>
            <a:r>
              <a:rPr lang="ko-KR" altLang="en-US"/>
              <a:t>공간에 </a:t>
            </a:r>
            <a:r>
              <a:rPr lang="en-US" altLang="ko-KR" dirty="0"/>
              <a:t>Point </a:t>
            </a:r>
            <a:r>
              <a:rPr lang="en-US" altLang="ko-KR"/>
              <a:t>Cloud</a:t>
            </a:r>
            <a:r>
              <a:rPr lang="ko-KR" altLang="en-US"/>
              <a:t>를</a:t>
            </a:r>
            <a:r>
              <a:rPr lang="en-US" altLang="ko-KR" dirty="0"/>
              <a:t> </a:t>
            </a:r>
            <a:r>
              <a:rPr lang="ko-KR" altLang="en-US" dirty="0"/>
              <a:t>띄운 후 손으로 상호작용하자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04BB05-D10E-07EB-8A61-2FE50631CB7F}"/>
              </a:ext>
            </a:extLst>
          </p:cNvPr>
          <p:cNvSpPr txBox="1"/>
          <p:nvPr/>
        </p:nvSpPr>
        <p:spPr>
          <a:xfrm>
            <a:off x="6454024" y="817676"/>
            <a:ext cx="4984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/>
              <a:t>손의 </a:t>
            </a:r>
            <a:r>
              <a:rPr lang="en-US" altLang="ko-KR" dirty="0"/>
              <a:t>2D </a:t>
            </a:r>
            <a:r>
              <a:rPr lang="ko-KR" altLang="en-US" dirty="0"/>
              <a:t>이미지와 손목의 </a:t>
            </a:r>
            <a:r>
              <a:rPr lang="en-US" altLang="ko-KR" dirty="0"/>
              <a:t>depth</a:t>
            </a:r>
            <a:r>
              <a:rPr lang="ko-KR" altLang="en-US" dirty="0"/>
              <a:t>를 구함</a:t>
            </a:r>
            <a:endParaRPr lang="en-US" altLang="ko-KR" dirty="0"/>
          </a:p>
          <a:p>
            <a:pPr algn="l"/>
            <a:r>
              <a:rPr lang="en-US" altLang="ko-KR" dirty="0"/>
              <a:t>    -&gt; </a:t>
            </a:r>
            <a:r>
              <a:rPr lang="en-US" altLang="ko-KR" dirty="0" err="1"/>
              <a:t>mediapipe</a:t>
            </a:r>
            <a:r>
              <a:rPr lang="ko-KR" altLang="en-US" dirty="0"/>
              <a:t>를 통해 손 관절 구함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28C579-CB67-BF37-30A0-792028E85EB2}"/>
              </a:ext>
            </a:extLst>
          </p:cNvPr>
          <p:cNvSpPr txBox="1"/>
          <p:nvPr/>
        </p:nvSpPr>
        <p:spPr>
          <a:xfrm>
            <a:off x="7377678" y="4902027"/>
            <a:ext cx="4134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dirty="0"/>
              <a:t>Point cloud</a:t>
            </a:r>
            <a:r>
              <a:rPr lang="ko-KR" altLang="en-US" dirty="0"/>
              <a:t>를 띄우기 위한 마커</a:t>
            </a:r>
          </a:p>
        </p:txBody>
      </p:sp>
    </p:spTree>
    <p:extLst>
      <p:ext uri="{BB962C8B-B14F-4D97-AF65-F5344CB8AC3E}">
        <p14:creationId xmlns:p14="http://schemas.microsoft.com/office/powerpoint/2010/main" val="3151266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4120283-D782-2B78-EDCF-0E00F8D6A74D}"/>
              </a:ext>
            </a:extLst>
          </p:cNvPr>
          <p:cNvSpPr txBox="1"/>
          <p:nvPr/>
        </p:nvSpPr>
        <p:spPr>
          <a:xfrm>
            <a:off x="245625" y="207757"/>
            <a:ext cx="2230098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i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현 진행 상황 </a:t>
            </a:r>
            <a:endParaRPr lang="ko-KR" altLang="en-US" sz="3200" i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C9B53-A1A8-6950-BCD9-A4FE4EDBE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98" y="1901488"/>
            <a:ext cx="5580170" cy="3613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965EEF-E7DC-D070-BD76-6C5326EC7FC9}"/>
              </a:ext>
            </a:extLst>
          </p:cNvPr>
          <p:cNvSpPr txBox="1"/>
          <p:nvPr/>
        </p:nvSpPr>
        <p:spPr>
          <a:xfrm>
            <a:off x="2682571" y="207757"/>
            <a:ext cx="3613490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Point</a:t>
            </a:r>
            <a:r>
              <a:rPr lang="ko-KR" altLang="en-US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Cloud</a:t>
            </a:r>
            <a:r>
              <a:rPr lang="ko-KR" altLang="en-US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의</a:t>
            </a:r>
            <a:r>
              <a:rPr lang="en-US" altLang="ko-KR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경우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27406-2B03-FC2B-15C1-A22C63CF7971}"/>
              </a:ext>
            </a:extLst>
          </p:cNvPr>
          <p:cNvSpPr txBox="1"/>
          <p:nvPr/>
        </p:nvSpPr>
        <p:spPr>
          <a:xfrm>
            <a:off x="6502909" y="207757"/>
            <a:ext cx="2047355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이민재 담당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A7D32-1E09-C5E4-55B8-A1D701EB3311}"/>
              </a:ext>
            </a:extLst>
          </p:cNvPr>
          <p:cNvSpPr txBox="1"/>
          <p:nvPr/>
        </p:nvSpPr>
        <p:spPr>
          <a:xfrm>
            <a:off x="7203719" y="2923570"/>
            <a:ext cx="3982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dirty="0" err="1"/>
              <a:t>polycam</a:t>
            </a:r>
            <a:r>
              <a:rPr lang="ko-KR" altLang="en-US" dirty="0"/>
              <a:t>을 통해 </a:t>
            </a:r>
            <a:r>
              <a:rPr lang="en-US" altLang="ko-KR" dirty="0"/>
              <a:t>702 </a:t>
            </a:r>
            <a:r>
              <a:rPr lang="ko-KR" altLang="en-US" b="1" dirty="0"/>
              <a:t>연구실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point cloud </a:t>
            </a:r>
            <a:r>
              <a:rPr lang="ko-KR" altLang="en-US" dirty="0" err="1"/>
              <a:t>맵을</a:t>
            </a:r>
            <a:r>
              <a:rPr lang="ko-KR" altLang="en-US" dirty="0"/>
              <a:t> 딴 뒤</a:t>
            </a:r>
            <a:endParaRPr lang="en-US" altLang="ko-KR" dirty="0"/>
          </a:p>
          <a:p>
            <a:r>
              <a:rPr lang="ko-KR" altLang="en-US" dirty="0"/>
              <a:t>각각의 개체를 </a:t>
            </a:r>
            <a:r>
              <a:rPr lang="en-US" altLang="ko-KR" dirty="0"/>
              <a:t>segmentation</a:t>
            </a:r>
          </a:p>
          <a:p>
            <a:r>
              <a:rPr lang="ko-KR" altLang="en-US" dirty="0"/>
              <a:t>하는데 성공함</a:t>
            </a:r>
          </a:p>
        </p:txBody>
      </p:sp>
    </p:spTree>
    <p:extLst>
      <p:ext uri="{BB962C8B-B14F-4D97-AF65-F5344CB8AC3E}">
        <p14:creationId xmlns:p14="http://schemas.microsoft.com/office/powerpoint/2010/main" val="4063887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4120283-D782-2B78-EDCF-0E00F8D6A74D}"/>
              </a:ext>
            </a:extLst>
          </p:cNvPr>
          <p:cNvSpPr txBox="1"/>
          <p:nvPr/>
        </p:nvSpPr>
        <p:spPr>
          <a:xfrm>
            <a:off x="245625" y="207757"/>
            <a:ext cx="2230098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i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현 진행 상황 </a:t>
            </a:r>
            <a:endParaRPr lang="ko-KR" altLang="en-US" sz="3200" i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65EEF-E7DC-D070-BD76-6C5326EC7FC9}"/>
              </a:ext>
            </a:extLst>
          </p:cNvPr>
          <p:cNvSpPr txBox="1"/>
          <p:nvPr/>
        </p:nvSpPr>
        <p:spPr>
          <a:xfrm>
            <a:off x="2682571" y="207757"/>
            <a:ext cx="3432350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Hand Pose</a:t>
            </a:r>
            <a:r>
              <a:rPr lang="ko-KR" altLang="en-US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의</a:t>
            </a:r>
            <a:r>
              <a:rPr lang="en-US" altLang="ko-KR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경우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27406-2B03-FC2B-15C1-A22C63CF7971}"/>
              </a:ext>
            </a:extLst>
          </p:cNvPr>
          <p:cNvSpPr txBox="1"/>
          <p:nvPr/>
        </p:nvSpPr>
        <p:spPr>
          <a:xfrm>
            <a:off x="6321769" y="207757"/>
            <a:ext cx="2047355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연수민 담당</a:t>
            </a:r>
          </a:p>
        </p:txBody>
      </p:sp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610182F2-B5AA-4673-2B03-F941AB450D8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432" end="15192.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7703" y="980558"/>
            <a:ext cx="8416593" cy="5669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79A9A-E20A-9926-16AE-E20E59F00FE5}"/>
              </a:ext>
            </a:extLst>
          </p:cNvPr>
          <p:cNvSpPr txBox="1"/>
          <p:nvPr/>
        </p:nvSpPr>
        <p:spPr>
          <a:xfrm>
            <a:off x="1221594" y="3215235"/>
            <a:ext cx="9786653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dirty="0"/>
              <a:t>Point cloud</a:t>
            </a:r>
            <a:r>
              <a:rPr lang="ko-KR" altLang="en-US" dirty="0"/>
              <a:t>와의 상호작용 방식</a:t>
            </a:r>
            <a:endParaRPr lang="en-US" altLang="ko-KR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dirty="0"/>
              <a:t>손을 폈다 주먹을 쥐었을 때 근처에 한 객체 </a:t>
            </a:r>
            <a:r>
              <a:rPr lang="en-US" altLang="ko-KR" dirty="0"/>
              <a:t>Point cloud</a:t>
            </a:r>
            <a:r>
              <a:rPr lang="ko-KR" altLang="en-US" dirty="0"/>
              <a:t>의 중심점이 있다면</a:t>
            </a:r>
            <a:br>
              <a:rPr lang="en-US" altLang="ko-KR" dirty="0"/>
            </a:br>
            <a:r>
              <a:rPr lang="ko-KR" altLang="en-US" dirty="0"/>
              <a:t>해당 객체를 선택한다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44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15"/>
    </mc:Choice>
    <mc:Fallback xmlns="">
      <p:transition spd="slow" advTm="30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4120283-D782-2B78-EDCF-0E00F8D6A74D}"/>
              </a:ext>
            </a:extLst>
          </p:cNvPr>
          <p:cNvSpPr txBox="1"/>
          <p:nvPr/>
        </p:nvSpPr>
        <p:spPr>
          <a:xfrm>
            <a:off x="245625" y="207757"/>
            <a:ext cx="2230098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i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현 진행 상황 </a:t>
            </a:r>
            <a:endParaRPr lang="ko-KR" altLang="en-US" sz="3200" i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65EEF-E7DC-D070-BD76-6C5326EC7FC9}"/>
              </a:ext>
            </a:extLst>
          </p:cNvPr>
          <p:cNvSpPr txBox="1"/>
          <p:nvPr/>
        </p:nvSpPr>
        <p:spPr>
          <a:xfrm>
            <a:off x="2682571" y="207757"/>
            <a:ext cx="3432350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Hand Pose</a:t>
            </a:r>
            <a:r>
              <a:rPr lang="ko-KR" altLang="en-US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의</a:t>
            </a:r>
            <a:r>
              <a:rPr lang="en-US" altLang="ko-KR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경우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27406-2B03-FC2B-15C1-A22C63CF7971}"/>
              </a:ext>
            </a:extLst>
          </p:cNvPr>
          <p:cNvSpPr txBox="1"/>
          <p:nvPr/>
        </p:nvSpPr>
        <p:spPr>
          <a:xfrm>
            <a:off x="6321769" y="207757"/>
            <a:ext cx="2047355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연수민 담당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C1A63C-8678-2B2C-B59B-AD5300602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06" y="1191974"/>
            <a:ext cx="4393045" cy="44740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12F1C3-01EF-95A3-69C3-C19B34544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994" y="1299775"/>
            <a:ext cx="5563206" cy="1366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44B0F4-446B-AED1-2C6C-F91A6F2B6B0B}"/>
              </a:ext>
            </a:extLst>
          </p:cNvPr>
          <p:cNvSpPr txBox="1"/>
          <p:nvPr/>
        </p:nvSpPr>
        <p:spPr>
          <a:xfrm>
            <a:off x="1846813" y="3986219"/>
            <a:ext cx="9267281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dirty="0"/>
              <a:t>Google </a:t>
            </a:r>
            <a:r>
              <a:rPr lang="ko-KR" altLang="en-US" dirty="0"/>
              <a:t>제공 기존 </a:t>
            </a:r>
            <a:r>
              <a:rPr lang="en-US" altLang="ko-KR" dirty="0"/>
              <a:t>Gesture recognition </a:t>
            </a:r>
            <a:r>
              <a:rPr lang="ko-KR" altLang="en-US" dirty="0"/>
              <a:t>모델을 먼저 사용했으나 </a:t>
            </a:r>
            <a:endParaRPr lang="en-US" altLang="ko-KR" dirty="0"/>
          </a:p>
          <a:p>
            <a:r>
              <a:rPr lang="ko-KR" altLang="en-US" dirty="0"/>
              <a:t>다양한 각도에서의 인식이 잘 되지 않았고</a:t>
            </a:r>
            <a:r>
              <a:rPr lang="en-US" altLang="ko-KR" dirty="0"/>
              <a:t>, </a:t>
            </a:r>
            <a:r>
              <a:rPr lang="ko-KR" altLang="en-US" dirty="0"/>
              <a:t>손바닥</a:t>
            </a:r>
            <a:r>
              <a:rPr lang="en-US" altLang="ko-KR" dirty="0"/>
              <a:t>, </a:t>
            </a:r>
            <a:r>
              <a:rPr lang="ko-KR" altLang="en-US" dirty="0"/>
              <a:t>주먹의 인식만 필요했기에</a:t>
            </a:r>
            <a:endParaRPr lang="en-US" altLang="ko-KR" dirty="0"/>
          </a:p>
          <a:p>
            <a:r>
              <a:rPr lang="en-US" altLang="ko-KR" dirty="0" err="1"/>
              <a:t>Pytorch</a:t>
            </a:r>
            <a:r>
              <a:rPr lang="ko-KR" altLang="en-US" dirty="0"/>
              <a:t>를 사용해 만든 모델을 </a:t>
            </a:r>
            <a:r>
              <a:rPr lang="en-US" altLang="ko-KR" dirty="0" err="1"/>
              <a:t>github</a:t>
            </a:r>
            <a:r>
              <a:rPr lang="ko-KR" altLang="en-US" dirty="0"/>
              <a:t>에서 받아 재학습해 사용함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681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15"/>
    </mc:Choice>
    <mc:Fallback xmlns="">
      <p:transition spd="slow" advTm="3041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156211-082B-DF23-7135-9E90C7887C62}"/>
              </a:ext>
            </a:extLst>
          </p:cNvPr>
          <p:cNvSpPr txBox="1"/>
          <p:nvPr/>
        </p:nvSpPr>
        <p:spPr>
          <a:xfrm>
            <a:off x="245625" y="207757"/>
            <a:ext cx="4852610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이전의 </a:t>
            </a:r>
            <a:r>
              <a:rPr lang="ko-KR" altLang="en-US" sz="3200" i="1" dirty="0" err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프로젝트랑</a:t>
            </a:r>
            <a:r>
              <a:rPr lang="ko-KR" altLang="en-US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엮어서</a:t>
            </a:r>
            <a:r>
              <a:rPr lang="en-US" altLang="ko-KR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…?</a:t>
            </a:r>
            <a:endParaRPr lang="ko-KR" altLang="en-US" sz="3200" i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0D568-1A43-6A80-0FED-B7EE297CA4F8}"/>
              </a:ext>
            </a:extLst>
          </p:cNvPr>
          <p:cNvSpPr txBox="1"/>
          <p:nvPr/>
        </p:nvSpPr>
        <p:spPr>
          <a:xfrm>
            <a:off x="941397" y="1324400"/>
            <a:ext cx="103092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손가락의 관절을 다 사용하는 것이 아닌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단순히 물체를 집고 사용만 하는 목적이라면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모든 관절에 충돌 설정을 넣지 않고 제스처 인식으로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잡기등의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기능을 활성화 시킨다면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기존의 충돌이 잘 안되는 문제를 해결할 수 있을 지도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</a:p>
        </p:txBody>
      </p:sp>
      <p:pic>
        <p:nvPicPr>
          <p:cNvPr id="6" name="Picture 4" descr="VR 보건의료 교육 콘텐츠">
            <a:extLst>
              <a:ext uri="{FF2B5EF4-FFF2-40B4-BE49-F238E27FC236}">
                <a16:creationId xmlns:a16="http://schemas.microsoft.com/office/drawing/2014/main" id="{E2B13058-9196-DE33-2AFC-3A0EE2728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2" y="2878285"/>
            <a:ext cx="5684066" cy="31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A6D2D9-9188-2B2F-654B-4726FFCB4CCD}"/>
              </a:ext>
            </a:extLst>
          </p:cNvPr>
          <p:cNvSpPr txBox="1"/>
          <p:nvPr/>
        </p:nvSpPr>
        <p:spPr>
          <a:xfrm>
            <a:off x="7044259" y="3198167"/>
            <a:ext cx="4264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해골을 한바퀴 빙 돌려본다 등의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B7C748-A097-4777-3D2F-79DE11C235C1}"/>
              </a:ext>
            </a:extLst>
          </p:cNvPr>
          <p:cNvSpPr txBox="1"/>
          <p:nvPr/>
        </p:nvSpPr>
        <p:spPr>
          <a:xfrm>
            <a:off x="7073922" y="3871605"/>
            <a:ext cx="42049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그러면 상호작용 방식에 변화로 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그에 맞는 콘텐츠를 만들어야 하고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유니티에서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파이썬을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사용해야 할 수도 있다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100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15"/>
    </mc:Choice>
    <mc:Fallback xmlns="">
      <p:transition spd="slow" advTm="3041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156211-082B-DF23-7135-9E90C7887C62}"/>
              </a:ext>
            </a:extLst>
          </p:cNvPr>
          <p:cNvSpPr txBox="1"/>
          <p:nvPr/>
        </p:nvSpPr>
        <p:spPr>
          <a:xfrm>
            <a:off x="245625" y="207757"/>
            <a:ext cx="984565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결론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0D568-1A43-6A80-0FED-B7EE297CA4F8}"/>
              </a:ext>
            </a:extLst>
          </p:cNvPr>
          <p:cNvSpPr txBox="1"/>
          <p:nvPr/>
        </p:nvSpPr>
        <p:spPr>
          <a:xfrm>
            <a:off x="2492289" y="3198167"/>
            <a:ext cx="7207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Siggraph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asia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 냈던 프로젝트를 일단 제주학회에 낸다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205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15"/>
    </mc:Choice>
    <mc:Fallback xmlns="">
      <p:transition spd="slow" advTm="3041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DF89961-BC07-5E55-8C3C-2BB070141E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21" r="9381"/>
          <a:stretch/>
        </p:blipFill>
        <p:spPr>
          <a:xfrm>
            <a:off x="5367616" y="207757"/>
            <a:ext cx="6578759" cy="2930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120283-D782-2B78-EDCF-0E00F8D6A74D}"/>
              </a:ext>
            </a:extLst>
          </p:cNvPr>
          <p:cNvSpPr txBox="1"/>
          <p:nvPr/>
        </p:nvSpPr>
        <p:spPr>
          <a:xfrm>
            <a:off x="245625" y="207757"/>
            <a:ext cx="1253869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향후</a:t>
            </a:r>
            <a:r>
              <a:rPr lang="en-US" altLang="ko-KR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…</a:t>
            </a:r>
            <a:endParaRPr lang="ko-KR" altLang="en-US" sz="3200" i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E4E6BFF-36A0-4A33-CE63-7EE74457F468}"/>
              </a:ext>
            </a:extLst>
          </p:cNvPr>
          <p:cNvGrpSpPr/>
          <p:nvPr/>
        </p:nvGrpSpPr>
        <p:grpSpPr>
          <a:xfrm>
            <a:off x="470137" y="3506642"/>
            <a:ext cx="6578759" cy="2773200"/>
            <a:chOff x="470137" y="3506642"/>
            <a:chExt cx="6578759" cy="27732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DA9F4AF-09E6-B94E-9F5E-004F4160C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137" y="3506642"/>
              <a:ext cx="6578759" cy="27732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B03E7F-06F9-B961-183B-C504646304AF}"/>
                </a:ext>
              </a:extLst>
            </p:cNvPr>
            <p:cNvSpPr txBox="1"/>
            <p:nvPr/>
          </p:nvSpPr>
          <p:spPr>
            <a:xfrm>
              <a:off x="5089356" y="3506642"/>
              <a:ext cx="11574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0" i="0" dirty="0">
                  <a:solidFill>
                    <a:srgbClr val="666666"/>
                  </a:solidFill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2024.06</a:t>
              </a:r>
              <a:endPara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6478F7C-0B9E-44A1-9CC5-2CFB4C93305C}"/>
              </a:ext>
            </a:extLst>
          </p:cNvPr>
          <p:cNvSpPr txBox="1"/>
          <p:nvPr/>
        </p:nvSpPr>
        <p:spPr>
          <a:xfrm>
            <a:off x="1084072" y="1423454"/>
            <a:ext cx="4320415" cy="83099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그 이후 콘텐츠 등을 붙여서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KCI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 </a:t>
            </a:r>
            <a:endParaRPr lang="en-US" altLang="ko-KR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다른 학회에도 내는 것이 목표</a:t>
            </a:r>
            <a:endParaRPr lang="en-US" altLang="ko-KR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5722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376D42-5797-770C-F59C-76ABF27BDD43}"/>
              </a:ext>
            </a:extLst>
          </p:cNvPr>
          <p:cNvSpPr txBox="1"/>
          <p:nvPr/>
        </p:nvSpPr>
        <p:spPr>
          <a:xfrm>
            <a:off x="4512873" y="2967335"/>
            <a:ext cx="3174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Times New Roman" panose="02020603050405020304" pitchFamily="18" charset="0"/>
                <a:ea typeface="Pretendard Black" panose="02000A03000000020004" pitchFamily="50" charset="-127"/>
                <a:cs typeface="Times New Roman" panose="02020603050405020304" pitchFamily="18" charset="0"/>
              </a:rPr>
              <a:t>감사합니다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62BBC-B8FF-0AC9-CC63-C2D011342A60}"/>
              </a:ext>
            </a:extLst>
          </p:cNvPr>
          <p:cNvSpPr txBox="1"/>
          <p:nvPr/>
        </p:nvSpPr>
        <p:spPr>
          <a:xfrm>
            <a:off x="5671845" y="5881596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연수민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2D986D-6B86-B241-77EC-302599841A5A}"/>
              </a:ext>
            </a:extLst>
          </p:cNvPr>
          <p:cNvSpPr txBox="1"/>
          <p:nvPr/>
        </p:nvSpPr>
        <p:spPr>
          <a:xfrm>
            <a:off x="5786459" y="5578904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702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796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ADEBF32-8B43-CAAF-60AB-BA948B923C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913"/>
          <a:stretch/>
        </p:blipFill>
        <p:spPr>
          <a:xfrm>
            <a:off x="566916" y="1634051"/>
            <a:ext cx="5006242" cy="3589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6C7249-8602-8B17-E18B-522B842D55EB}"/>
              </a:ext>
            </a:extLst>
          </p:cNvPr>
          <p:cNvSpPr txBox="1"/>
          <p:nvPr/>
        </p:nvSpPr>
        <p:spPr>
          <a:xfrm>
            <a:off x="245625" y="207757"/>
            <a:ext cx="2053767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이전 시간</a:t>
            </a:r>
            <a:r>
              <a:rPr lang="en-US" altLang="ko-KR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…</a:t>
            </a:r>
            <a:endParaRPr lang="ko-KR" altLang="en-US" sz="3200" i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066CE5-7CA3-2269-6BF8-2916E5C6E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673" y="1522923"/>
            <a:ext cx="6169894" cy="38121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830851-59B6-68A5-2AE6-12AF8D8EA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431" y="792532"/>
            <a:ext cx="6106377" cy="5144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EC1C9B-3D7E-91D9-DF93-AB70462D41BE}"/>
              </a:ext>
            </a:extLst>
          </p:cNvPr>
          <p:cNvSpPr txBox="1"/>
          <p:nvPr/>
        </p:nvSpPr>
        <p:spPr>
          <a:xfrm>
            <a:off x="4474823" y="6304292"/>
            <a:ext cx="771717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개척학기제로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진행하던 프로젝트를 제주학회에 내려고 했으나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…</a:t>
            </a:r>
            <a:endParaRPr lang="ko-KR" altLang="en-US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59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BB8A91-9F74-217D-07C4-3BD08C44D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76" y="1838425"/>
            <a:ext cx="9300448" cy="15905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CC83925-5075-863F-8C28-8E71ABDC6A40}"/>
              </a:ext>
            </a:extLst>
          </p:cNvPr>
          <p:cNvSpPr txBox="1"/>
          <p:nvPr/>
        </p:nvSpPr>
        <p:spPr>
          <a:xfrm>
            <a:off x="245625" y="207757"/>
            <a:ext cx="2053767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이전 시간</a:t>
            </a:r>
            <a:r>
              <a:rPr lang="en-US" altLang="ko-KR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…</a:t>
            </a:r>
            <a:endParaRPr lang="ko-KR" altLang="en-US" sz="3200" i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9" name="Picture 2" descr="티켓을 살 수 없었던 사람의 일러스트 (여성)">
            <a:extLst>
              <a:ext uri="{FF2B5EF4-FFF2-40B4-BE49-F238E27FC236}">
                <a16:creationId xmlns:a16="http://schemas.microsoft.com/office/drawing/2014/main" id="{A692434C-46D9-8F80-021C-26973E303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09" y="3703308"/>
            <a:ext cx="2917466" cy="294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CBF2D7-1A5E-150C-EF65-6467DD679C7D}"/>
              </a:ext>
            </a:extLst>
          </p:cNvPr>
          <p:cNvSpPr txBox="1"/>
          <p:nvPr/>
        </p:nvSpPr>
        <p:spPr>
          <a:xfrm>
            <a:off x="245625" y="6188578"/>
            <a:ext cx="869180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Siggraph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24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asia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에 투고했던 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poster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가 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reject 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되어서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… 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이걸 하기로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…</a:t>
            </a:r>
            <a:endParaRPr lang="ko-KR" altLang="en-US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22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티켓을 살 수 없었던 사람의 일러스트 (여성)">
            <a:extLst>
              <a:ext uri="{FF2B5EF4-FFF2-40B4-BE49-F238E27FC236}">
                <a16:creationId xmlns:a16="http://schemas.microsoft.com/office/drawing/2014/main" id="{73CC126C-06AC-A1D6-6A2B-3C33A813C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09" y="3703308"/>
            <a:ext cx="2917466" cy="294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CC83925-5075-863F-8C28-8E71ABDC6A40}"/>
              </a:ext>
            </a:extLst>
          </p:cNvPr>
          <p:cNvSpPr txBox="1"/>
          <p:nvPr/>
        </p:nvSpPr>
        <p:spPr>
          <a:xfrm>
            <a:off x="245625" y="207757"/>
            <a:ext cx="3297698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왜 </a:t>
            </a:r>
            <a:r>
              <a:rPr lang="ko-KR" altLang="en-US" sz="3200" i="1" dirty="0" err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리젝</a:t>
            </a:r>
            <a:r>
              <a:rPr lang="ko-KR" altLang="en-US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되었던 가</a:t>
            </a:r>
            <a:r>
              <a:rPr lang="en-US" altLang="ko-KR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…</a:t>
            </a:r>
            <a:endParaRPr lang="ko-KR" altLang="en-US" sz="3200" i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DBAAE3-86A8-57FF-34A7-809806FF3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12" y="1069540"/>
            <a:ext cx="6182341" cy="1666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8064B2-BAD9-A580-487D-EC9D979D0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12" y="2848390"/>
            <a:ext cx="6205070" cy="2128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B043B1-8169-E3B2-DCBD-A71BAB873CB3}"/>
              </a:ext>
            </a:extLst>
          </p:cNvPr>
          <p:cNvSpPr txBox="1"/>
          <p:nvPr/>
        </p:nvSpPr>
        <p:spPr>
          <a:xfrm>
            <a:off x="6993297" y="1266065"/>
            <a:ext cx="4509115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&lt;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공통된 의견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</a:t>
            </a:r>
          </a:p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기술적으로 견고하나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기존 알고리즘과 라이브러리에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크게 의존하기 때문에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새로운 개념의 도입으로 볼 수 없다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098B5-9519-0AE0-A653-F888B8262181}"/>
              </a:ext>
            </a:extLst>
          </p:cNvPr>
          <p:cNvSpPr txBox="1"/>
          <p:nvPr/>
        </p:nvSpPr>
        <p:spPr>
          <a:xfrm>
            <a:off x="627187" y="5472716"/>
            <a:ext cx="9394268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=&gt;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왜 이 개념이 필요한 지에 대한 정당성에 대한 어필이 부족했던 게 아닌가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…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223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DF89961-BC07-5E55-8C3C-2BB070141E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21" r="9381"/>
          <a:stretch/>
        </p:blipFill>
        <p:spPr>
          <a:xfrm>
            <a:off x="5367616" y="207757"/>
            <a:ext cx="6578759" cy="2930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120283-D782-2B78-EDCF-0E00F8D6A74D}"/>
              </a:ext>
            </a:extLst>
          </p:cNvPr>
          <p:cNvSpPr txBox="1"/>
          <p:nvPr/>
        </p:nvSpPr>
        <p:spPr>
          <a:xfrm>
            <a:off x="245625" y="207757"/>
            <a:ext cx="2492990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관련 국내 논문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E4E6BFF-36A0-4A33-CE63-7EE74457F468}"/>
              </a:ext>
            </a:extLst>
          </p:cNvPr>
          <p:cNvGrpSpPr/>
          <p:nvPr/>
        </p:nvGrpSpPr>
        <p:grpSpPr>
          <a:xfrm>
            <a:off x="470137" y="3506642"/>
            <a:ext cx="6578759" cy="2773200"/>
            <a:chOff x="470137" y="3506642"/>
            <a:chExt cx="6578759" cy="27732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DA9F4AF-09E6-B94E-9F5E-004F4160C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137" y="3506642"/>
              <a:ext cx="6578759" cy="27732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B03E7F-06F9-B961-183B-C504646304AF}"/>
                </a:ext>
              </a:extLst>
            </p:cNvPr>
            <p:cNvSpPr txBox="1"/>
            <p:nvPr/>
          </p:nvSpPr>
          <p:spPr>
            <a:xfrm>
              <a:off x="5089356" y="3506642"/>
              <a:ext cx="11574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0" i="0" dirty="0">
                  <a:solidFill>
                    <a:srgbClr val="666666"/>
                  </a:solidFill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2024.06</a:t>
              </a:r>
              <a:endPara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962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4120283-D782-2B78-EDCF-0E00F8D6A74D}"/>
              </a:ext>
            </a:extLst>
          </p:cNvPr>
          <p:cNvSpPr txBox="1"/>
          <p:nvPr/>
        </p:nvSpPr>
        <p:spPr>
          <a:xfrm>
            <a:off x="245625" y="207757"/>
            <a:ext cx="2492990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관련 국내 논문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E4E6BFF-36A0-4A33-CE63-7EE74457F468}"/>
              </a:ext>
            </a:extLst>
          </p:cNvPr>
          <p:cNvGrpSpPr/>
          <p:nvPr/>
        </p:nvGrpSpPr>
        <p:grpSpPr>
          <a:xfrm>
            <a:off x="245625" y="207757"/>
            <a:ext cx="6578759" cy="1572917"/>
            <a:chOff x="470137" y="3506642"/>
            <a:chExt cx="6578759" cy="157291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DA9F4AF-09E6-B94E-9F5E-004F4160C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43282"/>
            <a:stretch/>
          </p:blipFill>
          <p:spPr>
            <a:xfrm>
              <a:off x="470137" y="3506642"/>
              <a:ext cx="6578759" cy="157291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B03E7F-06F9-B961-183B-C504646304AF}"/>
                </a:ext>
              </a:extLst>
            </p:cNvPr>
            <p:cNvSpPr txBox="1"/>
            <p:nvPr/>
          </p:nvSpPr>
          <p:spPr>
            <a:xfrm>
              <a:off x="5089356" y="3506642"/>
              <a:ext cx="11574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0" i="0" dirty="0">
                  <a:solidFill>
                    <a:srgbClr val="666666"/>
                  </a:solidFill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2024.06</a:t>
              </a:r>
              <a:endPara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4F5769C-E512-721E-040A-AF272F7DA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59" y="1922369"/>
            <a:ext cx="5694490" cy="47278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8D9856-88FD-3ADA-3BE5-368D6EA41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928" y="1648788"/>
            <a:ext cx="5839653" cy="479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29340B-2336-352B-3DA8-83821EB46EC0}"/>
              </a:ext>
            </a:extLst>
          </p:cNvPr>
          <p:cNvSpPr txBox="1"/>
          <p:nvPr/>
        </p:nvSpPr>
        <p:spPr>
          <a:xfrm>
            <a:off x="8604832" y="500144"/>
            <a:ext cx="2050561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시스템 설명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관련 콘텐츠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9305448-C0B1-1130-63A4-BC73918A7182}"/>
              </a:ext>
            </a:extLst>
          </p:cNvPr>
          <p:cNvSpPr/>
          <p:nvPr/>
        </p:nvSpPr>
        <p:spPr>
          <a:xfrm>
            <a:off x="7368139" y="679109"/>
            <a:ext cx="692938" cy="473065"/>
          </a:xfrm>
          <a:prstGeom prst="rightArrow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23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4120283-D782-2B78-EDCF-0E00F8D6A74D}"/>
              </a:ext>
            </a:extLst>
          </p:cNvPr>
          <p:cNvSpPr txBox="1"/>
          <p:nvPr/>
        </p:nvSpPr>
        <p:spPr>
          <a:xfrm>
            <a:off x="245625" y="207757"/>
            <a:ext cx="2138727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관련  콘텐츠</a:t>
            </a:r>
          </a:p>
        </p:txBody>
      </p:sp>
      <p:pic>
        <p:nvPicPr>
          <p:cNvPr id="2050" name="Picture 2" descr="가상현실로 즐기는 드럼, '인투더리듬VR' 스팀 출시">
            <a:extLst>
              <a:ext uri="{FF2B5EF4-FFF2-40B4-BE49-F238E27FC236}">
                <a16:creationId xmlns:a16="http://schemas.microsoft.com/office/drawing/2014/main" id="{F877B42A-B4F5-5711-B222-0C5DAFDE1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35" y="2072770"/>
            <a:ext cx="4730265" cy="271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R 보건의료 교육 콘텐츠">
            <a:extLst>
              <a:ext uri="{FF2B5EF4-FFF2-40B4-BE49-F238E27FC236}">
                <a16:creationId xmlns:a16="http://schemas.microsoft.com/office/drawing/2014/main" id="{437B79DD-631D-F59A-BECE-9BFF83CDB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8613"/>
            <a:ext cx="4730265" cy="26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E3314C-4368-ED58-A2FD-CC0A06EB6A3C}"/>
              </a:ext>
            </a:extLst>
          </p:cNvPr>
          <p:cNvSpPr txBox="1"/>
          <p:nvPr/>
        </p:nvSpPr>
        <p:spPr>
          <a:xfrm>
            <a:off x="3069468" y="4929268"/>
            <a:ext cx="13227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리듬 게임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BC2F19-6B40-CFBF-2F7F-B40FDD31B86F}"/>
              </a:ext>
            </a:extLst>
          </p:cNvPr>
          <p:cNvSpPr txBox="1"/>
          <p:nvPr/>
        </p:nvSpPr>
        <p:spPr>
          <a:xfrm>
            <a:off x="7533634" y="4929268"/>
            <a:ext cx="185499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교육용 콘텐츠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486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37FD09-7766-F3C0-21E4-33C031690927}"/>
              </a:ext>
            </a:extLst>
          </p:cNvPr>
          <p:cNvGrpSpPr/>
          <p:nvPr/>
        </p:nvGrpSpPr>
        <p:grpSpPr>
          <a:xfrm>
            <a:off x="1569794" y="1325747"/>
            <a:ext cx="10311577" cy="5330529"/>
            <a:chOff x="1569794" y="1325747"/>
            <a:chExt cx="10311577" cy="5330529"/>
          </a:xfrm>
        </p:grpSpPr>
        <p:pic>
          <p:nvPicPr>
            <p:cNvPr id="5" name="Picture 2" descr="미래를 생각하는 사람의 일러스트 (여성)">
              <a:extLst>
                <a:ext uri="{FF2B5EF4-FFF2-40B4-BE49-F238E27FC236}">
                  <a16:creationId xmlns:a16="http://schemas.microsoft.com/office/drawing/2014/main" id="{80B266C8-3DC8-733F-A4D7-FF471CE65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570" y="3686475"/>
              <a:ext cx="2969801" cy="2969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CBD7E42-31F3-4A59-103C-B6D9FEBCD7B3}"/>
                </a:ext>
              </a:extLst>
            </p:cNvPr>
            <p:cNvSpPr/>
            <p:nvPr/>
          </p:nvSpPr>
          <p:spPr>
            <a:xfrm>
              <a:off x="7540594" y="3152271"/>
              <a:ext cx="2695074" cy="23100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생각 풍선: 구름 모양 6">
              <a:extLst>
                <a:ext uri="{FF2B5EF4-FFF2-40B4-BE49-F238E27FC236}">
                  <a16:creationId xmlns:a16="http://schemas.microsoft.com/office/drawing/2014/main" id="{D1630FE3-CC17-7CE5-A9EF-B48311801749}"/>
                </a:ext>
              </a:extLst>
            </p:cNvPr>
            <p:cNvSpPr/>
            <p:nvPr/>
          </p:nvSpPr>
          <p:spPr>
            <a:xfrm flipH="1">
              <a:off x="1569794" y="1325747"/>
              <a:ext cx="7687257" cy="4206505"/>
            </a:xfrm>
            <a:prstGeom prst="cloudCallout">
              <a:avLst>
                <a:gd name="adj1" fmla="val -58589"/>
                <a:gd name="adj2" fmla="val 399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A3F09-0E0A-FA8A-C68F-7C0E1BE53BC3}"/>
              </a:ext>
            </a:extLst>
          </p:cNvPr>
          <p:cNvSpPr txBox="1"/>
          <p:nvPr/>
        </p:nvSpPr>
        <p:spPr>
          <a:xfrm>
            <a:off x="2876721" y="3013500"/>
            <a:ext cx="5128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개척학기제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프로젝트는 어떡하지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</a:p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Hand pose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관련 프로젝트임은 비슷한데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472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46D7A8-B062-E6DB-FDD9-DBC50213A755}"/>
              </a:ext>
            </a:extLst>
          </p:cNvPr>
          <p:cNvSpPr txBox="1"/>
          <p:nvPr/>
        </p:nvSpPr>
        <p:spPr>
          <a:xfrm>
            <a:off x="4508867" y="2967335"/>
            <a:ext cx="3174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개척학기제</a:t>
            </a:r>
            <a:endParaRPr lang="ko-KR" altLang="en-US" sz="5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032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361</Words>
  <Application>Microsoft Office PowerPoint</Application>
  <PresentationFormat>와이드스크린</PresentationFormat>
  <Paragraphs>92</Paragraphs>
  <Slides>17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Symbol</vt:lpstr>
      <vt:lpstr>Pretendard Medium</vt:lpstr>
      <vt:lpstr>Arial</vt:lpstr>
      <vt:lpstr>Pretendard SemiBold</vt:lpstr>
      <vt:lpstr>Pretendard ExtraBold</vt:lpstr>
      <vt:lpstr>맑은 고딕</vt:lpstr>
      <vt:lpstr>Times New Roman</vt:lpstr>
      <vt:lpstr>Pretendard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수민 연</dc:creator>
  <cp:lastModifiedBy>수민 연</cp:lastModifiedBy>
  <cp:revision>243</cp:revision>
  <dcterms:created xsi:type="dcterms:W3CDTF">2024-05-30T09:26:39Z</dcterms:created>
  <dcterms:modified xsi:type="dcterms:W3CDTF">2024-09-26T04:26:44Z</dcterms:modified>
</cp:coreProperties>
</file>